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11/18/21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Basic Linux Commands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/>
              <a:t>Jan.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7230-646D-8044-989C-7056282C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2BD1-8409-8447-95B4-8455C1E7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4667"/>
            <a:ext cx="11430000" cy="4346846"/>
          </a:xfrm>
        </p:spPr>
        <p:txBody>
          <a:bodyPr/>
          <a:lstStyle/>
          <a:p>
            <a:r>
              <a:rPr lang="en-US" dirty="0"/>
              <a:t>Control system devices tend to be different from desktop computers</a:t>
            </a:r>
          </a:p>
          <a:p>
            <a:pPr lvl="1"/>
            <a:r>
              <a:rPr lang="en-US" dirty="0"/>
              <a:t>No monitor, no keyboard</a:t>
            </a:r>
          </a:p>
          <a:p>
            <a:pPr lvl="1"/>
            <a:r>
              <a:rPr lang="en-US" dirty="0"/>
              <a:t>Only terminal access via network or serial </a:t>
            </a:r>
          </a:p>
          <a:p>
            <a:r>
              <a:rPr lang="en-US" dirty="0"/>
              <a:t>Remote access to control system servers is often also most efficient via terminal</a:t>
            </a:r>
          </a:p>
          <a:p>
            <a:r>
              <a:rPr lang="en-US" dirty="0"/>
              <a:t>EPICS “IOC” has no GUI because that would waste CPU &amp; memory</a:t>
            </a:r>
          </a:p>
        </p:txBody>
      </p:sp>
    </p:spTree>
    <p:extLst>
      <p:ext uri="{BB962C8B-B14F-4D97-AF65-F5344CB8AC3E}">
        <p14:creationId xmlns:p14="http://schemas.microsoft.com/office/powerpoint/2010/main" val="279223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F7DB-F1B8-5841-99DD-94B11D21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around the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45D4-1FCC-ED45-9305-8EF84ECC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978"/>
            <a:ext cx="11430000" cy="4256535"/>
          </a:xfrm>
        </p:spPr>
        <p:txBody>
          <a:bodyPr/>
          <a:lstStyle/>
          <a:p>
            <a:r>
              <a:rPr lang="en-US" dirty="0"/>
              <a:t>Change Directory</a:t>
            </a:r>
          </a:p>
          <a:p>
            <a:pPr lvl="1"/>
            <a:r>
              <a:rPr lang="en-US" dirty="0"/>
              <a:t>cd /</a:t>
            </a:r>
            <a:r>
              <a:rPr lang="en-US" dirty="0" err="1"/>
              <a:t>ics</a:t>
            </a:r>
            <a:r>
              <a:rPr lang="en-US" dirty="0"/>
              <a:t>/examples/07_plc</a:t>
            </a:r>
          </a:p>
          <a:p>
            <a:pPr lvl="1"/>
            <a:r>
              <a:rPr lang="en-US" dirty="0"/>
              <a:t>cd /</a:t>
            </a:r>
            <a:r>
              <a:rPr lang="en-US" dirty="0" err="1"/>
              <a:t>i</a:t>
            </a:r>
            <a:r>
              <a:rPr lang="en-US" b="1" baseline="30000" dirty="0" err="1"/>
              <a:t>TAB</a:t>
            </a:r>
            <a:r>
              <a:rPr lang="en-US" dirty="0"/>
              <a:t>/</a:t>
            </a:r>
            <a:r>
              <a:rPr lang="en-US" dirty="0" err="1"/>
              <a:t>ex</a:t>
            </a:r>
            <a:r>
              <a:rPr lang="en-US" b="1" baseline="30000" dirty="0" err="1"/>
              <a:t>TAB</a:t>
            </a:r>
            <a:r>
              <a:rPr lang="en-US" dirty="0"/>
              <a:t>/07</a:t>
            </a:r>
            <a:r>
              <a:rPr lang="en-US" b="1" baseline="30000" dirty="0"/>
              <a:t>TAB</a:t>
            </a:r>
          </a:p>
          <a:p>
            <a:r>
              <a:rPr lang="en-US" dirty="0"/>
              <a:t>Show Current Directory (if not shown in terminal prompt)</a:t>
            </a:r>
          </a:p>
          <a:p>
            <a:pPr lvl="1"/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List files</a:t>
            </a:r>
          </a:p>
          <a:p>
            <a:pPr lvl="1"/>
            <a:r>
              <a:rPr lang="en-US" dirty="0"/>
              <a:t>ls</a:t>
            </a:r>
          </a:p>
          <a:p>
            <a:pPr lvl="1"/>
            <a:r>
              <a:rPr lang="en-US" dirty="0"/>
              <a:t>ls -l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9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F7DB-F1B8-5841-99DD-94B11D21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45D4-1FCC-ED45-9305-8EF84ECC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92847"/>
            <a:ext cx="11430000" cy="5331042"/>
          </a:xfrm>
        </p:spPr>
        <p:txBody>
          <a:bodyPr/>
          <a:lstStyle/>
          <a:p>
            <a:r>
              <a:rPr lang="en-US" dirty="0"/>
              <a:t>Open in Text Editor</a:t>
            </a:r>
          </a:p>
          <a:p>
            <a:pPr lvl="1"/>
            <a:r>
              <a:rPr lang="en-US" dirty="0" err="1"/>
              <a:t>gedit</a:t>
            </a:r>
            <a:r>
              <a:rPr lang="en-US" dirty="0"/>
              <a:t> </a:t>
            </a:r>
            <a:r>
              <a:rPr lang="en-US" dirty="0" err="1"/>
              <a:t>name_of_file</a:t>
            </a:r>
            <a:r>
              <a:rPr lang="en-US" dirty="0"/>
              <a:t>  &amp;</a:t>
            </a:r>
          </a:p>
          <a:p>
            <a:pPr lvl="1"/>
            <a:r>
              <a:rPr lang="en-US" dirty="0" err="1"/>
              <a:t>gedit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b="1" baseline="30000" dirty="0" err="1"/>
              <a:t>TAB</a:t>
            </a:r>
            <a:r>
              <a:rPr lang="en-US" dirty="0"/>
              <a:t> &amp;</a:t>
            </a:r>
          </a:p>
          <a:p>
            <a:pPr marL="398463" lvl="1" indent="0">
              <a:buNone/>
            </a:pPr>
            <a:r>
              <a:rPr lang="en-US" dirty="0"/>
              <a:t>     </a:t>
            </a:r>
            <a:r>
              <a:rPr lang="en-US" sz="2000" i="1" dirty="0"/>
              <a:t>may use </a:t>
            </a:r>
            <a:r>
              <a:rPr lang="en-US" sz="2000" i="1" dirty="0" err="1"/>
              <a:t>vdct</a:t>
            </a:r>
            <a:r>
              <a:rPr lang="en-US" sz="2000" i="1" dirty="0"/>
              <a:t> instead of </a:t>
            </a:r>
            <a:r>
              <a:rPr lang="en-US" sz="2000" i="1" dirty="0" err="1"/>
              <a:t>gedit</a:t>
            </a:r>
            <a:r>
              <a:rPr lang="en-US" sz="2000" i="1" dirty="0"/>
              <a:t> for EPICS database file</a:t>
            </a:r>
            <a:endParaRPr lang="en-US" i="1" dirty="0"/>
          </a:p>
          <a:p>
            <a:r>
              <a:rPr lang="en-US" dirty="0"/>
              <a:t>Quickly look at a file</a:t>
            </a:r>
          </a:p>
          <a:p>
            <a:pPr lvl="1"/>
            <a:r>
              <a:rPr lang="en-US" dirty="0"/>
              <a:t>cat </a:t>
            </a:r>
            <a:r>
              <a:rPr lang="en-US" dirty="0" err="1"/>
              <a:t>name_of_file</a:t>
            </a:r>
            <a:endParaRPr lang="en-US" dirty="0"/>
          </a:p>
          <a:p>
            <a:pPr lvl="1"/>
            <a:r>
              <a:rPr lang="en-US" dirty="0"/>
              <a:t>less </a:t>
            </a:r>
            <a:r>
              <a:rPr lang="en-US" dirty="0" err="1"/>
              <a:t>name_of_file</a:t>
            </a:r>
            <a:r>
              <a:rPr lang="en-US" dirty="0"/>
              <a:t>       (cursor up/down, ‘h’ for help)</a:t>
            </a:r>
          </a:p>
          <a:p>
            <a:r>
              <a:rPr lang="en-US" dirty="0"/>
              <a:t>Copy File</a:t>
            </a:r>
          </a:p>
          <a:p>
            <a:pPr lvl="1"/>
            <a:r>
              <a:rPr lang="en-US" dirty="0"/>
              <a:t>cp  </a:t>
            </a:r>
            <a:r>
              <a:rPr lang="en-US" dirty="0" err="1"/>
              <a:t>name_of_file</a:t>
            </a:r>
            <a:r>
              <a:rPr lang="en-US" dirty="0"/>
              <a:t>   </a:t>
            </a:r>
            <a:r>
              <a:rPr lang="en-US" dirty="0" err="1"/>
              <a:t>new_file_name</a:t>
            </a:r>
            <a:endParaRPr lang="en-US" dirty="0"/>
          </a:p>
          <a:p>
            <a:r>
              <a:rPr lang="en-US" dirty="0"/>
              <a:t>Remove/Delete file</a:t>
            </a:r>
          </a:p>
          <a:p>
            <a:pPr lvl="1"/>
            <a:r>
              <a:rPr lang="en-US" dirty="0"/>
              <a:t>rm  </a:t>
            </a:r>
            <a:r>
              <a:rPr lang="en-US" dirty="0" err="1"/>
              <a:t>name_of_file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B81D-3466-D547-9D36-C74EB07E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EPICS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8ED8-4497-1547-8CD4-9FC863AC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77244"/>
            <a:ext cx="11430000" cy="4718756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        </a:t>
            </a:r>
            <a:r>
              <a:rPr lang="en-US" dirty="0" err="1"/>
              <a:t>pv_name</a:t>
            </a:r>
            <a:endParaRPr lang="en-US" dirty="0"/>
          </a:p>
          <a:p>
            <a:pPr lvl="1"/>
            <a:r>
              <a:rPr lang="en-US" dirty="0" err="1"/>
              <a:t>camonitor</a:t>
            </a:r>
            <a:r>
              <a:rPr lang="en-US" dirty="0"/>
              <a:t> </a:t>
            </a:r>
            <a:r>
              <a:rPr lang="en-US" dirty="0" err="1"/>
              <a:t>pv_name</a:t>
            </a:r>
            <a:endParaRPr lang="en-US" dirty="0"/>
          </a:p>
          <a:p>
            <a:pPr lvl="1"/>
            <a:r>
              <a:rPr lang="en-US" dirty="0"/>
              <a:t>caput </a:t>
            </a:r>
            <a:r>
              <a:rPr lang="en-US" dirty="0" err="1"/>
              <a:t>pv_name</a:t>
            </a:r>
            <a:r>
              <a:rPr lang="en-US" dirty="0"/>
              <a:t> </a:t>
            </a:r>
            <a:r>
              <a:rPr lang="en-US" dirty="0" err="1"/>
              <a:t>new_value</a:t>
            </a:r>
            <a:endParaRPr lang="en-US" dirty="0"/>
          </a:p>
          <a:p>
            <a:pPr lvl="1"/>
            <a:r>
              <a:rPr lang="en-US" dirty="0" err="1"/>
              <a:t>cainfo</a:t>
            </a:r>
            <a:r>
              <a:rPr lang="en-US" dirty="0"/>
              <a:t> </a:t>
            </a:r>
            <a:r>
              <a:rPr lang="en-US" dirty="0" err="1"/>
              <a:t>pv_name</a:t>
            </a:r>
            <a:endParaRPr lang="en-US" dirty="0"/>
          </a:p>
          <a:p>
            <a:r>
              <a:rPr lang="en-US" dirty="0"/>
              <a:t>Start IOC</a:t>
            </a:r>
          </a:p>
          <a:p>
            <a:pPr lvl="1"/>
            <a:r>
              <a:rPr lang="en-US" dirty="0" err="1"/>
              <a:t>softIoc</a:t>
            </a:r>
            <a:r>
              <a:rPr lang="en-US" dirty="0"/>
              <a:t> –m “MACRO=value” –d </a:t>
            </a:r>
            <a:r>
              <a:rPr lang="en-US" dirty="0" err="1"/>
              <a:t>example.db</a:t>
            </a:r>
            <a:endParaRPr lang="en-US" dirty="0"/>
          </a:p>
          <a:p>
            <a:pPr lvl="1"/>
            <a:r>
              <a:rPr lang="en-US" dirty="0" err="1"/>
              <a:t>eipIoc</a:t>
            </a:r>
            <a:r>
              <a:rPr lang="en-US" dirty="0"/>
              <a:t> –p plc=10.0.0.112 –m “MACRO=value” –d </a:t>
            </a:r>
            <a:r>
              <a:rPr lang="en-US" dirty="0" err="1"/>
              <a:t>example.db</a:t>
            </a:r>
            <a:endParaRPr lang="en-US" dirty="0"/>
          </a:p>
          <a:p>
            <a:r>
              <a:rPr lang="en-US" dirty="0"/>
              <a:t>Start CS-Studio</a:t>
            </a:r>
          </a:p>
          <a:p>
            <a:pPr lvl="1"/>
            <a:r>
              <a:rPr lang="en-US" dirty="0" err="1"/>
              <a:t>css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0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9060-260C-1043-A147-B1D74E10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IOC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0AB3-EB60-F442-B434-BC977014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6933"/>
            <a:ext cx="11430000" cy="4414580"/>
          </a:xfrm>
        </p:spPr>
        <p:txBody>
          <a:bodyPr/>
          <a:lstStyle/>
          <a:p>
            <a:r>
              <a:rPr lang="en-US" dirty="0"/>
              <a:t>List Records</a:t>
            </a:r>
          </a:p>
          <a:p>
            <a:pPr lvl="1"/>
            <a:r>
              <a:rPr lang="en-US" dirty="0" err="1"/>
              <a:t>dbl</a:t>
            </a:r>
            <a:endParaRPr lang="en-US" dirty="0"/>
          </a:p>
          <a:p>
            <a:r>
              <a:rPr lang="en-US" dirty="0"/>
              <a:t>Print fields of one record</a:t>
            </a:r>
          </a:p>
          <a:p>
            <a:pPr lvl="1"/>
            <a:r>
              <a:rPr lang="en-US" dirty="0" err="1"/>
              <a:t>dbpr</a:t>
            </a:r>
            <a:r>
              <a:rPr lang="en-US" dirty="0"/>
              <a:t> </a:t>
            </a:r>
            <a:r>
              <a:rPr lang="en-US" dirty="0" err="1"/>
              <a:t>name_of_record</a:t>
            </a:r>
            <a:r>
              <a:rPr lang="en-US" dirty="0"/>
              <a:t> 10</a:t>
            </a:r>
          </a:p>
          <a:p>
            <a:r>
              <a:rPr lang="en-US" dirty="0" err="1"/>
              <a:t>EtherIP</a:t>
            </a:r>
            <a:r>
              <a:rPr lang="en-US" dirty="0"/>
              <a:t> Info</a:t>
            </a:r>
          </a:p>
          <a:p>
            <a:pPr lvl="1"/>
            <a:r>
              <a:rPr lang="en-US" dirty="0" err="1"/>
              <a:t>drvEtherIP_dump</a:t>
            </a:r>
            <a:endParaRPr lang="en-US" dirty="0"/>
          </a:p>
          <a:p>
            <a:pPr lvl="1"/>
            <a:r>
              <a:rPr lang="en-US" dirty="0" err="1"/>
              <a:t>drvEtherIP_report</a:t>
            </a:r>
            <a:r>
              <a:rPr lang="en-US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82437046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Basic Linux Commands</vt:lpstr>
      <vt:lpstr>Why Linux?</vt:lpstr>
      <vt:lpstr>Getting around the file system</vt:lpstr>
      <vt:lpstr>Dealing with Files</vt:lpstr>
      <vt:lpstr>Common EPICS Commands</vt:lpstr>
      <vt:lpstr>Common IOC Commands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2021-11-18T21:41:06Z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